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omfortaa" panose="020B0604020202020204" charset="0"/>
      <p:regular r:id="rId22"/>
      <p:bold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  <p:embeddedFont>
      <p:font typeface="Merriweather ExtraBold" panose="020B0604020202020204" charset="0"/>
      <p:bold r:id="rId28"/>
      <p:boldItalic r:id="rId29"/>
    </p:embeddedFont>
    <p:embeddedFont>
      <p:font typeface="Merriweather Medium" panose="020B0604020202020204" charset="0"/>
      <p:regular r:id="rId30"/>
      <p:bold r:id="rId31"/>
      <p:italic r:id="rId32"/>
      <p:boldItalic r:id="rId33"/>
    </p:embeddedFont>
    <p:embeddedFont>
      <p:font typeface="Merriweather SemiBol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MmPVT9AysCA6M2HZtfr0KQCro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m Jana" initials="" lastIdx="3" clrIdx="0"/>
  <p:cmAuthor id="1" name="Avishek Das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CE1824-7D39-4E66-8FB5-16395D1F8090}">
  <a:tblStyle styleId="{23CE1824-7D39-4E66-8FB5-16395D1F80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6A18CD-97E2-439F-B9C2-009B4B4F4DD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tcBdr/>
        <a:fill>
          <a:solidFill>
            <a:srgbClr val="EFC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FC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46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16T13:39:50.904" idx="1">
    <p:pos x="6000" y="0"/>
    <p:text>1. Building Futures: Strategic Roadmap for UpToSkills
2. From Insight to Impact: UpToSkills' Internship Revolution
3. Redefining Internships: UpToSkills' Vision for Scalable Growth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f606lz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13T14:34:18.396" idx="3">
    <p:pos x="6000" y="100"/>
    <p:text>After collaboration, job post in portals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hsXireo"/>
      </p:ext>
    </p:extLst>
  </p:cm>
  <p:cm authorId="1" dt="2025-04-15T12:24:25.199" idx="1">
    <p:pos x="6000" y="200"/>
    <p:text>as we have a less number of inters and only few will be joining. for lack of communication, ordered learning and everyday working on same old datasets without presentation knowledge they might leave.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f4pHHLE"/>
      </p:ext>
    </p:extLst>
  </p:cm>
  <p:cm authorId="0" dt="2025-04-18T08:23:57.751" idx="2">
    <p:pos x="6000" y="0"/>
    <p:text>Trend Forecasts:
High growth expected from West Bengal, Maharashtra, and Uttar Pradesh (based on recent engagement).
Potential increase in tech-domain interest in Remote/Hybrid internships.
If outreach continues, projected intern count could double in 6 months.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f8MFsQ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8T18:24:50.609" idx="2">
    <p:pos x="6000" y="0"/>
    <p:text>Alumni achievements in company website.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f82FOdQ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b8b3b551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b8b3b551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b8b3b55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b8b3b55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f019dc3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4f019dc3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ea8fe8e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ea8fe8e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f1b42b2f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34f1b42b2f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ee665c129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ee665c129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ee31057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ee31057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b8b3b551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b8b3b551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f17719f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f17719f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f1e09a38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4f1e09a38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4ee665c129_6_1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34ee665c129_6_1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34ee665c129_6_1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4ee665c129_6_15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34ee665c129_6_15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34ee665c129_6_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4ee665c129_6_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ee665c129_6_15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34ee665c129_6_15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34ee665c129_6_15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34ee665c129_6_15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34ee665c129_6_15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4ee665c129_6_12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g34ee665c129_6_1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4ee665c129_6_1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34ee665c129_6_1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34ee665c129_6_1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4ee665c129_6_1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4ee665c129_6_1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g34ee665c129_6_12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g34ee665c129_6_1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4ee665c129_6_1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34ee665c129_6_1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4ee665c129_6_13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g34ee665c129_6_13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34ee665c129_6_1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ee665c129_6_14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g34ee665c129_6_1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4ee665c129_6_14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34ee665c129_6_14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g34ee665c129_6_14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g34ee665c129_6_14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34ee665c129_6_1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4ee665c129_6_14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34ee665c129_6_1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4ee665c129_6_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34ee665c129_6_1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34ee665c129_6_1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hyperlink" Target="https://drive.google.com/file/d/1i9gXK3OkY1Su2K9Erah5oVNAmQFDFkk6/view?usp=drive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rive.google.com/drive/folders/1KI-_frOu61oQBhPY74-w5WS6KImHmGPG?usp=drive_link" TargetMode="External"/><Relationship Id="rId5" Type="http://schemas.openxmlformats.org/officeDocument/2006/relationships/hyperlink" Target="https://drive.google.com/file/d/11B1zUihMC9rmx-sk04vbKnhfcsOffQEz/view?usp=drive_link" TargetMode="External"/><Relationship Id="rId4" Type="http://schemas.openxmlformats.org/officeDocument/2006/relationships/hyperlink" Target="https://drive.google.com/file/d/15N6RMCVJVnu1Dh2vo_aLW06YGUEKAYW2/view?usp=drive_lin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3.xm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5" Type="http://schemas.openxmlformats.org/officeDocument/2006/relationships/slide" Target="slide17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 title="Blue and Green Modern Artificial Intelligence Presentation.jpg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6925"/>
            <a:ext cx="7620000" cy="67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831400" y="4483575"/>
            <a:ext cx="13989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Senior TL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Avishek Das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230300" y="4483575"/>
            <a:ext cx="20469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Lead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Mom Jana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Sanj Gous Tamboli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Sayed Rahaman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Shaik Shajineen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Yamini Mishra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4139155" y="4407375"/>
            <a:ext cx="1656900" cy="1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Harsh Chauhan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Ruby Yadav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Nishant Mishra</a:t>
            </a:r>
            <a:br>
              <a:rPr lang="en-US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ctrTitle"/>
          </p:nvPr>
        </p:nvSpPr>
        <p:spPr>
          <a:xfrm>
            <a:off x="795738" y="355688"/>
            <a:ext cx="10600500" cy="30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25000"/>
              <a:buFont typeface="Calibri"/>
              <a:buNone/>
            </a:pPr>
            <a:r>
              <a:rPr lang="en-US" sz="4800">
                <a:solidFill>
                  <a:schemeClr val="lt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From Insight to Impact : </a:t>
            </a:r>
            <a:br>
              <a:rPr lang="en-US" sz="4800">
                <a:solidFill>
                  <a:schemeClr val="lt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</a:br>
            <a:r>
              <a:rPr lang="en-US" sz="4800">
                <a:solidFill>
                  <a:schemeClr val="lt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UptoSkills' Internship Revolution</a:t>
            </a:r>
            <a:br>
              <a:rPr lang="en-US" sz="6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US" sz="6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21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Empowering Learners Through Real Internships, AI Innovation &amp; Future-Ready LMS</a:t>
            </a:r>
            <a:endParaRPr sz="26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794500" y="4314525"/>
            <a:ext cx="5070900" cy="2185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67" name="Google Shape;6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0980" y="0"/>
            <a:ext cx="1401020" cy="4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 title="Screenshot 2025-04-18 1742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800" y="758850"/>
            <a:ext cx="8974200" cy="41211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" name="Google Shape;168;p8"/>
          <p:cNvSpPr/>
          <p:nvPr/>
        </p:nvSpPr>
        <p:spPr>
          <a:xfrm>
            <a:off x="510525" y="5207375"/>
            <a:ext cx="3566160" cy="1243566"/>
          </a:xfrm>
          <a:prstGeom prst="flowChartTerminator">
            <a:avLst/>
          </a:prstGeom>
          <a:solidFill>
            <a:srgbClr val="48699F">
              <a:alpha val="7987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High growth expected from Karnataka, Himachal Pradesh, and Chhattisgarh (based on recent engagement)</a:t>
            </a:r>
            <a:endParaRPr sz="12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4356000" y="5207375"/>
            <a:ext cx="3566160" cy="1243566"/>
          </a:xfrm>
          <a:prstGeom prst="flowChartTerminator">
            <a:avLst/>
          </a:prstGeom>
          <a:solidFill>
            <a:srgbClr val="48699F">
              <a:alpha val="7987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If nurtured well, the North East can grow from low volume to high impact, with consistently above - average conversion rates.</a:t>
            </a:r>
            <a:endParaRPr sz="12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8201475" y="5206350"/>
            <a:ext cx="3589704" cy="1245618"/>
          </a:xfrm>
          <a:prstGeom prst="flowChartTerminator">
            <a:avLst/>
          </a:prstGeom>
          <a:solidFill>
            <a:srgbClr val="48699F">
              <a:alpha val="7987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As internship awareness spreads and more students seek industry experience, </a:t>
            </a:r>
            <a:r>
              <a:rPr lang="en-US" sz="12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total intern count across India will rise</a:t>
            </a: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— especially in Tier 2 and Tier 3 cities.</a:t>
            </a:r>
            <a:endParaRPr sz="12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20525" y="363975"/>
            <a:ext cx="63669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PRESCRIPTIVE ANALYSIS 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77" name="Google Shape;177;p9"/>
          <p:cNvGraphicFramePr/>
          <p:nvPr>
            <p:extLst>
              <p:ext uri="{D42A27DB-BD31-4B8C-83A1-F6EECF244321}">
                <p14:modId xmlns:p14="http://schemas.microsoft.com/office/powerpoint/2010/main" val="529454063"/>
              </p:ext>
            </p:extLst>
          </p:nvPr>
        </p:nvGraphicFramePr>
        <p:xfrm>
          <a:off x="943663" y="1255200"/>
          <a:ext cx="10526475" cy="5382325"/>
        </p:xfrm>
        <a:graphic>
          <a:graphicData uri="http://schemas.openxmlformats.org/drawingml/2006/table">
            <a:tbl>
              <a:tblPr>
                <a:noFill/>
                <a:tableStyleId>{23CE1824-7D39-4E66-8FB5-16395D1F8090}</a:tableStyleId>
              </a:tblPr>
              <a:tblGrid>
                <a:gridCol w="202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Aspect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4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Current Situation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4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After Strategy Implementation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4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Intern Participation Rate</a:t>
                      </a:r>
                      <a:endParaRPr sz="12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Low, mainly from Arunachal Pradesh, Gujrat, and Rajasthan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55E909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Increase by 2x (targeting 10+ new states with direct college outreach and ambassadors)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Corporate Contacts </a:t>
                      </a:r>
                      <a:b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(HR Database)</a:t>
                      </a:r>
                      <a:endParaRPr sz="1200"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150 entries, 30% outdated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55E909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200+ active contacts with regular verification and CRM management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Work Mode Preferences</a:t>
                      </a:r>
                      <a:endParaRPr sz="12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Random, mostly On-Site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55E909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Better match: 50% Remote, 30% Hybrid, 20% On-site (based on intern preferences)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College Partnerships</a:t>
                      </a:r>
                      <a:endParaRPr sz="1200"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60%  students complete internships</a:t>
                      </a:r>
                      <a:endParaRPr sz="12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55E909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30+ formal partnerships through workshops, MoUs, and alumni outreach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Outreach Channels</a:t>
                      </a:r>
                      <a:endParaRPr sz="12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Website only, basic LinkedIn posts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55E909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Multi-channel: Website + Webinars + College Email Campaigns + LinkedIn Content Strategy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Placement Pipeline</a:t>
                      </a:r>
                      <a:endParaRPr sz="1200"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No structured placement support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Resume building with expert HRs + Performance based job recommendations + Mock Interviews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Data Monitoring</a:t>
                      </a:r>
                      <a:endParaRPr sz="12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Manual checks, irregular updates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Automated updates using scraping bots + CRM alerts every 30 days</a:t>
                      </a:r>
                      <a:endParaRPr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Alumni Achievement Display</a:t>
                      </a:r>
                      <a:endParaRPr sz="1200"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~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Not highlighted on the company website</a:t>
                      </a:r>
                      <a:endParaRPr sz="1300"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FF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↑</a:t>
                      </a:r>
                      <a:r>
                        <a:rPr lang="en-US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Showcase alumni success stories to motivate students and build trust</a:t>
                      </a:r>
                      <a:endParaRPr sz="1200" b="1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4b8b3b551c_1_10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4b8b3b551c_1_10"/>
          <p:cNvSpPr txBox="1">
            <a:spLocks noGrp="1"/>
          </p:cNvSpPr>
          <p:nvPr>
            <p:ph type="title"/>
          </p:nvPr>
        </p:nvSpPr>
        <p:spPr>
          <a:xfrm>
            <a:off x="909075" y="491250"/>
            <a:ext cx="10328700" cy="74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11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 GROWTH TREND PREDICTION CHART </a:t>
            </a:r>
            <a:endParaRPr sz="3711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g34b8b3b551c_1_10"/>
          <p:cNvSpPr txBox="1">
            <a:spLocks noGrp="1"/>
          </p:cNvSpPr>
          <p:nvPr>
            <p:ph type="body" idx="1"/>
          </p:nvPr>
        </p:nvSpPr>
        <p:spPr>
          <a:xfrm>
            <a:off x="1036325" y="1471800"/>
            <a:ext cx="5937000" cy="5024400"/>
          </a:xfrm>
          <a:prstGeom prst="rect">
            <a:avLst/>
          </a:prstGeom>
          <a:noFill/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📈 Key Strategic Actions to Achieve Predicted Growth:</a:t>
            </a:r>
            <a:endParaRPr sz="16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Website Optimization &amp; Uptime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Ensure smooth onboarding with 24/7 website access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Pan-India College Outreach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Target untapped regions via virtual/physical campaigns.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Campus Ambassador Program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Appoint student reps to promote internships locally.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Diverse Internship Domains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Campaigns to add interns in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trending domains like AI/ML, Cybersecurity, etc.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Social Media Promotions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</a:t>
            </a: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Share success stories through regular online campaigns.</a:t>
            </a:r>
            <a:b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4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Collaborations with NGOs &amp; Startups &amp; Colleges</a:t>
            </a:r>
            <a:br>
              <a:rPr lang="en-US"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4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→ </a:t>
            </a:r>
            <a:r>
              <a:rPr lang="en-US" sz="1400" i="1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Provide real-time projects via active partnerships.</a:t>
            </a:r>
            <a:endParaRPr sz="1400" i="1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graphicFrame>
        <p:nvGraphicFramePr>
          <p:cNvPr id="186" name="Google Shape;186;g34b8b3b551c_1_10"/>
          <p:cNvGraphicFramePr/>
          <p:nvPr/>
        </p:nvGraphicFramePr>
        <p:xfrm>
          <a:off x="7606775" y="2144038"/>
          <a:ext cx="3631000" cy="3710325"/>
        </p:xfrm>
        <a:graphic>
          <a:graphicData uri="http://schemas.openxmlformats.org/drawingml/2006/table">
            <a:tbl>
              <a:tblPr>
                <a:noFill/>
                <a:tableStyleId>{23CE1824-7D39-4E66-8FB5-16395D1F8090}</a:tableStyleId>
              </a:tblPr>
              <a:tblGrid>
                <a:gridCol w="173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Actual Interns Joined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Predicted Interns</a:t>
                      </a:r>
                      <a:b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(After Strategy)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Jan 2025 - 873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May 2025 - &gt; 200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Feb 2025 - 830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June 2025 - &gt; 400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Mar 2025 - 424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June 2025 - &gt; 700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Apr 2025 -  80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June 2025 - &gt; 1000</a:t>
                      </a:r>
                      <a:endParaRPr sz="13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7" name="Google Shape;187;g34b8b3b551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4b8b3b551c_1_0"/>
          <p:cNvPicPr preferRelativeResize="0"/>
          <p:nvPr/>
        </p:nvPicPr>
        <p:blipFill rotWithShape="1">
          <a:blip r:embed="rId3">
            <a:alphaModFix/>
          </a:blip>
          <a:srcRect t="1195"/>
          <a:stretch/>
        </p:blipFill>
        <p:spPr>
          <a:xfrm>
            <a:off x="-14000" y="0"/>
            <a:ext cx="12188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4b8b3b551c_1_0"/>
          <p:cNvSpPr txBox="1">
            <a:spLocks noGrp="1"/>
          </p:cNvSpPr>
          <p:nvPr>
            <p:ph type="title"/>
          </p:nvPr>
        </p:nvSpPr>
        <p:spPr>
          <a:xfrm>
            <a:off x="767700" y="422675"/>
            <a:ext cx="10961400" cy="71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INTERNSHIP COMPARISON 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94" name="Google Shape;194;g34b8b3b551c_1_0"/>
          <p:cNvGraphicFramePr/>
          <p:nvPr/>
        </p:nvGraphicFramePr>
        <p:xfrm>
          <a:off x="864025" y="1434175"/>
          <a:ext cx="10573575" cy="4755225"/>
        </p:xfrm>
        <a:graphic>
          <a:graphicData uri="http://schemas.openxmlformats.org/drawingml/2006/table">
            <a:tbl>
              <a:tblPr>
                <a:noFill/>
                <a:tableStyleId>{23CE1824-7D39-4E66-8FB5-16395D1F8090}</a:tableStyleId>
              </a:tblPr>
              <a:tblGrid>
                <a:gridCol w="352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25">
                <a:tc>
                  <a:txBody>
                    <a:bodyPr/>
                    <a:lstStyle/>
                    <a:p>
                      <a:pPr marL="914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Criteria</a:t>
                      </a:r>
                      <a:endParaRPr sz="15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Other Companies</a:t>
                      </a:r>
                      <a:endParaRPr sz="15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UpToSkills</a:t>
                      </a:r>
                      <a:endParaRPr sz="1500" b="1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Charges for Certificates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Yes (Often Paid)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No – 100% Free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Work on Live Projects/Datasets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Mostly Simulated/Recorded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Yes – Real, Live Projects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Learning Videos Purpose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Meant for task completion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Meant for actual learning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Post-internship Job Assistance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Rarely Provided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Yes – Connect with HRs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Resume Building Support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Not Included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Included for All Interns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Mode of Learning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Dependent on YouTube/External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In-house LMS (SoloLearn)</a:t>
                      </a:r>
                      <a:endParaRPr sz="12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Internship Transparency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Low – No proof of work shared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High – Proof shared on social media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Marketing Intern Opportunities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❌ Very Limited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✅ Actively Recruit for Growth Projects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101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>
                        <a:alpha val="71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5" name="Google Shape;195;g34b8b3b551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4f019dc3e3_0_37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4f019dc3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g34f019dc3e3_0_37"/>
          <p:cNvGrpSpPr/>
          <p:nvPr/>
        </p:nvGrpSpPr>
        <p:grpSpPr>
          <a:xfrm>
            <a:off x="9103974" y="1438838"/>
            <a:ext cx="2263386" cy="2460358"/>
            <a:chOff x="3897701" y="490800"/>
            <a:chExt cx="2228400" cy="2899314"/>
          </a:xfrm>
        </p:grpSpPr>
        <p:pic>
          <p:nvPicPr>
            <p:cNvPr id="203" name="Google Shape;203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90800"/>
              <a:ext cx="2228400" cy="28107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04" name="Google Shape;204;g34f019dc3e3_0_37"/>
            <p:cNvSpPr txBox="1"/>
            <p:nvPr/>
          </p:nvSpPr>
          <p:spPr>
            <a:xfrm>
              <a:off x="3950500" y="765114"/>
              <a:ext cx="2109000" cy="26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Campus Ambassador	 Program</a:t>
              </a:r>
              <a:b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endParaRPr sz="1000" dirty="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000" dirty="0">
                  <a:solidFill>
                    <a:schemeClr val="dk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</a:b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Students will represent and promote </a:t>
              </a:r>
              <a:r>
                <a:rPr lang="en-US" sz="1300" dirty="0" err="1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UptoSkills</a:t>
              </a: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 in their colleges.</a:t>
              </a:r>
              <a:br>
                <a:rPr lang="en-US" sz="1300" dirty="0">
                  <a:solidFill>
                    <a:schemeClr val="dk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</a:br>
              <a:endParaRPr sz="1300" dirty="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grpSp>
        <p:nvGrpSpPr>
          <p:cNvPr id="205" name="Google Shape;205;g34f019dc3e3_0_37"/>
          <p:cNvGrpSpPr/>
          <p:nvPr/>
        </p:nvGrpSpPr>
        <p:grpSpPr>
          <a:xfrm>
            <a:off x="6335350" y="1461947"/>
            <a:ext cx="2283818" cy="2385237"/>
            <a:chOff x="3897701" y="490800"/>
            <a:chExt cx="2248517" cy="2541000"/>
          </a:xfrm>
        </p:grpSpPr>
        <p:pic>
          <p:nvPicPr>
            <p:cNvPr id="206" name="Google Shape;206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90800"/>
              <a:ext cx="2228400" cy="2541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07" name="Google Shape;207;g34f019dc3e3_0_37"/>
            <p:cNvSpPr txBox="1"/>
            <p:nvPr/>
          </p:nvSpPr>
          <p:spPr>
            <a:xfrm>
              <a:off x="3918118" y="680586"/>
              <a:ext cx="2228100" cy="19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AI Interview Preparation (SkillProve)</a:t>
              </a:r>
              <a:endParaRPr sz="13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Practice modules,</a:t>
              </a: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tests, and HR referrals </a:t>
              </a: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for top - performing	 students.</a:t>
              </a:r>
              <a:endParaRPr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grpSp>
        <p:nvGrpSpPr>
          <p:cNvPr id="208" name="Google Shape;208;g34f019dc3e3_0_37"/>
          <p:cNvGrpSpPr/>
          <p:nvPr/>
        </p:nvGrpSpPr>
        <p:grpSpPr>
          <a:xfrm>
            <a:off x="5108305" y="4149088"/>
            <a:ext cx="2263386" cy="2385237"/>
            <a:chOff x="3897701" y="490800"/>
            <a:chExt cx="2228400" cy="2541000"/>
          </a:xfrm>
        </p:grpSpPr>
        <p:pic>
          <p:nvPicPr>
            <p:cNvPr id="209" name="Google Shape;209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90800"/>
              <a:ext cx="2228400" cy="2541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10" name="Google Shape;210;g34f019dc3e3_0_37"/>
            <p:cNvSpPr txBox="1"/>
            <p:nvPr/>
          </p:nvSpPr>
          <p:spPr>
            <a:xfrm>
              <a:off x="3950500" y="756633"/>
              <a:ext cx="21090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Barcode Verification	 System</a:t>
              </a:r>
              <a:endParaRPr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Each certificate includes a scannable code to	 verify internship	 authenticity.</a:t>
              </a:r>
              <a:endParaRPr sz="260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grpSp>
        <p:nvGrpSpPr>
          <p:cNvPr id="211" name="Google Shape;211;g34f019dc3e3_0_37"/>
          <p:cNvGrpSpPr/>
          <p:nvPr/>
        </p:nvGrpSpPr>
        <p:grpSpPr>
          <a:xfrm>
            <a:off x="3607889" y="1438902"/>
            <a:ext cx="2263386" cy="2385237"/>
            <a:chOff x="3897701" y="490800"/>
            <a:chExt cx="2228400" cy="2541000"/>
          </a:xfrm>
        </p:grpSpPr>
        <p:pic>
          <p:nvPicPr>
            <p:cNvPr id="212" name="Google Shape;212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90800"/>
              <a:ext cx="2228400" cy="2541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13" name="Google Shape;213;g34f019dc3e3_0_37"/>
            <p:cNvSpPr txBox="1"/>
            <p:nvPr/>
          </p:nvSpPr>
          <p:spPr>
            <a:xfrm>
              <a:off x="3954808" y="680630"/>
              <a:ext cx="2109000" cy="19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Unique Intern ID &amp; LMS Access </a:t>
              </a:r>
              <a:endParaRPr sz="13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 </a:t>
              </a:r>
              <a:endParaRPr sz="6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Interns get login access to LMS; offer letter auto-generated after clearing entry test.</a:t>
              </a:r>
              <a:endParaRPr sz="15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pic>
        <p:nvPicPr>
          <p:cNvPr id="214" name="Google Shape;214;g34f019dc3e3_0_37"/>
          <p:cNvPicPr preferRelativeResize="0"/>
          <p:nvPr/>
        </p:nvPicPr>
        <p:blipFill rotWithShape="1">
          <a:blip r:embed="rId5">
            <a:alphaModFix/>
          </a:blip>
          <a:srcRect l="4835" r="3235"/>
          <a:stretch/>
        </p:blipFill>
        <p:spPr>
          <a:xfrm>
            <a:off x="2217405" y="4154009"/>
            <a:ext cx="2263386" cy="23851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5" name="Google Shape;215;g34f019dc3e3_0_37"/>
          <p:cNvSpPr txBox="1"/>
          <p:nvPr/>
        </p:nvSpPr>
        <p:spPr>
          <a:xfrm>
            <a:off x="2347236" y="4387980"/>
            <a:ext cx="2142000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Certificate Template	 Differentiation</a:t>
            </a:r>
            <a:endParaRPr sz="1300"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Separate designs for	 joining, completion,	 appreciation, and fun activity certificates.</a:t>
            </a:r>
            <a:br>
              <a:rPr lang="en-US"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300" dirty="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grpSp>
        <p:nvGrpSpPr>
          <p:cNvPr id="216" name="Google Shape;216;g34f019dc3e3_0_37"/>
          <p:cNvGrpSpPr/>
          <p:nvPr/>
        </p:nvGrpSpPr>
        <p:grpSpPr>
          <a:xfrm>
            <a:off x="7923774" y="4154132"/>
            <a:ext cx="2263386" cy="2385237"/>
            <a:chOff x="3897701" y="416267"/>
            <a:chExt cx="2228400" cy="2541000"/>
          </a:xfrm>
        </p:grpSpPr>
        <p:pic>
          <p:nvPicPr>
            <p:cNvPr id="217" name="Google Shape;217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16267"/>
              <a:ext cx="2228400" cy="2541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18" name="Google Shape;218;g34f019dc3e3_0_37"/>
            <p:cNvSpPr txBox="1"/>
            <p:nvPr/>
          </p:nvSpPr>
          <p:spPr>
            <a:xfrm>
              <a:off x="3950501" y="693327"/>
              <a:ext cx="2175600" cy="19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Company Collaborations</a:t>
              </a:r>
              <a:endParaRPr sz="13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Direct placement tie-ups post-internship — no need to wait for other job offers.</a:t>
              </a: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  <p:sp>
        <p:nvSpPr>
          <p:cNvPr id="219" name="Google Shape;219;g34f019dc3e3_0_37"/>
          <p:cNvSpPr txBox="1">
            <a:spLocks noGrp="1"/>
          </p:cNvSpPr>
          <p:nvPr>
            <p:ph type="title"/>
          </p:nvPr>
        </p:nvSpPr>
        <p:spPr>
          <a:xfrm>
            <a:off x="803275" y="415175"/>
            <a:ext cx="91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ONGOING &amp; PROPOSED INITIATIVES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0" name="Google Shape;220;g34f019dc3e3_0_37"/>
          <p:cNvGrpSpPr/>
          <p:nvPr/>
        </p:nvGrpSpPr>
        <p:grpSpPr>
          <a:xfrm>
            <a:off x="897521" y="1438954"/>
            <a:ext cx="2263133" cy="2385237"/>
            <a:chOff x="3897701" y="490800"/>
            <a:chExt cx="2321400" cy="2541000"/>
          </a:xfrm>
        </p:grpSpPr>
        <p:pic>
          <p:nvPicPr>
            <p:cNvPr id="221" name="Google Shape;221;g34f019dc3e3_0_37"/>
            <p:cNvPicPr preferRelativeResize="0"/>
            <p:nvPr/>
          </p:nvPicPr>
          <p:blipFill rotWithShape="1">
            <a:blip r:embed="rId5">
              <a:alphaModFix/>
            </a:blip>
            <a:srcRect l="4835" r="3235"/>
            <a:stretch/>
          </p:blipFill>
          <p:spPr>
            <a:xfrm>
              <a:off x="3897701" y="490800"/>
              <a:ext cx="2321400" cy="2541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222" name="Google Shape;222;g34f019dc3e3_0_37"/>
            <p:cNvSpPr txBox="1"/>
            <p:nvPr/>
          </p:nvSpPr>
          <p:spPr>
            <a:xfrm>
              <a:off x="3950500" y="672875"/>
              <a:ext cx="2109000" cy="20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AI Tutor Integration</a:t>
              </a:r>
              <a:b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lang="en-US" sz="1300" b="1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(SoloLearn)</a:t>
              </a:r>
              <a:endParaRPr sz="13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lt1"/>
                  </a:solidFill>
                  <a:latin typeface="Merriweather SemiBold"/>
                  <a:ea typeface="Merriweather SemiBold"/>
                  <a:cs typeface="Merriweather SemiBold"/>
                  <a:sym typeface="Merriweather SemiBold"/>
                </a:rPr>
                <a:t>Interactive video learning with celebrity avatars; full-screen tests + badge system to boost motivation.</a:t>
              </a:r>
              <a:endParaRPr sz="1300" dirty="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4ea8fe8e82_0_0"/>
          <p:cNvPicPr preferRelativeResize="0"/>
          <p:nvPr/>
        </p:nvPicPr>
        <p:blipFill rotWithShape="1">
          <a:blip r:embed="rId3">
            <a:alphaModFix amt="51000"/>
          </a:blip>
          <a:srcRect l="537" t="82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4ea8fe8e82_0_0"/>
          <p:cNvSpPr txBox="1"/>
          <p:nvPr/>
        </p:nvSpPr>
        <p:spPr>
          <a:xfrm>
            <a:off x="829400" y="361675"/>
            <a:ext cx="112503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SWOT ANALYSIS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g34ea8fe8e82_0_0"/>
          <p:cNvSpPr txBox="1"/>
          <p:nvPr/>
        </p:nvSpPr>
        <p:spPr>
          <a:xfrm>
            <a:off x="967850" y="1478475"/>
            <a:ext cx="4310700" cy="555300"/>
          </a:xfrm>
          <a:prstGeom prst="rect">
            <a:avLst/>
          </a:prstGeom>
          <a:solidFill>
            <a:srgbClr val="486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 💪</a:t>
            </a:r>
            <a:endParaRPr sz="15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g34ea8fe8e82_0_0"/>
          <p:cNvSpPr txBox="1"/>
          <p:nvPr/>
        </p:nvSpPr>
        <p:spPr>
          <a:xfrm>
            <a:off x="6519575" y="1478475"/>
            <a:ext cx="4408800" cy="555300"/>
          </a:xfrm>
          <a:prstGeom prst="rect">
            <a:avLst/>
          </a:prstGeom>
          <a:solidFill>
            <a:srgbClr val="486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 😟</a:t>
            </a:r>
            <a:endParaRPr sz="15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g34ea8fe8e82_0_0"/>
          <p:cNvSpPr txBox="1"/>
          <p:nvPr/>
        </p:nvSpPr>
        <p:spPr>
          <a:xfrm>
            <a:off x="6519575" y="4023550"/>
            <a:ext cx="4537500" cy="555300"/>
          </a:xfrm>
          <a:prstGeom prst="rect">
            <a:avLst/>
          </a:prstGeom>
          <a:solidFill>
            <a:srgbClr val="486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 ⚡</a:t>
            </a:r>
            <a:endParaRPr sz="15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g34ea8fe8e82_0_0"/>
          <p:cNvSpPr txBox="1"/>
          <p:nvPr/>
        </p:nvSpPr>
        <p:spPr>
          <a:xfrm>
            <a:off x="967850" y="4023550"/>
            <a:ext cx="4310700" cy="555300"/>
          </a:xfrm>
          <a:prstGeom prst="rect">
            <a:avLst/>
          </a:prstGeom>
          <a:solidFill>
            <a:srgbClr val="486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 🚀</a:t>
            </a:r>
            <a:endParaRPr sz="15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3" name="Google Shape;233;g34ea8fe8e82_0_0"/>
          <p:cNvSpPr txBox="1"/>
          <p:nvPr/>
        </p:nvSpPr>
        <p:spPr>
          <a:xfrm>
            <a:off x="918800" y="2134125"/>
            <a:ext cx="44088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✅  Free internships, accessible to all students.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✅ Real-world projects across tech, marketing, and analytics.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✅  Strong mission: "Skills over certificates."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✅  Growing college &amp; corporate network.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g34ea8fe8e82_0_0"/>
          <p:cNvSpPr txBox="1"/>
          <p:nvPr/>
        </p:nvSpPr>
        <p:spPr>
          <a:xfrm>
            <a:off x="6519575" y="2134125"/>
            <a:ext cx="44088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❌ Outdated HR contact details.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❌ Limited outreach in North-East &amp; South India.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❌ Website downtime affecting intern signups.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❌ Manual data updates, low automation.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g34ea8fe8e82_0_0"/>
          <p:cNvSpPr txBox="1"/>
          <p:nvPr/>
        </p:nvSpPr>
        <p:spPr>
          <a:xfrm>
            <a:off x="6519575" y="4655050"/>
            <a:ext cx="47655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⚡ Competition from paid internship platforms.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⚡ Fast-changing corporate skill demands (AI, ML).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⚡ Students need visible certifications.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⚡ Data privacy risks if CRM is not properly handled.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g34ea8fe8e82_0_0"/>
          <p:cNvSpPr txBox="1"/>
          <p:nvPr/>
        </p:nvSpPr>
        <p:spPr>
          <a:xfrm>
            <a:off x="918800" y="4655050"/>
            <a:ext cx="4597800" cy="1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🚀 Huge demand for remote internships.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🚀 Untapped colleges in Tier-2/Tier-3 cities.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🚀 In-house EdTech projects—AI Tutor (SoloLearn), LMS and AI Interview (SkillProve)—enable personalized learning and growth.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🚀 Campus ambassador programs and alumni mentorship.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7" name="Google Shape;237;g34ea8fe8e8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xfrm>
            <a:off x="888960" y="439911"/>
            <a:ext cx="100584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TOOLS USED IN PROJECT EXECUTION 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11"/>
          <p:cNvSpPr txBox="1">
            <a:spLocks noGrp="1"/>
          </p:cNvSpPr>
          <p:nvPr>
            <p:ph type="body" idx="1"/>
          </p:nvPr>
        </p:nvSpPr>
        <p:spPr>
          <a:xfrm>
            <a:off x="947275" y="1694250"/>
            <a:ext cx="9924000" cy="4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📌 </a:t>
            </a:r>
            <a:r>
              <a:rPr lang="en-US" sz="16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Below are the key tools we used across various stages of the project, each linked to the respective  deliverable:</a:t>
            </a:r>
            <a:endParaRPr sz="16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🔗 </a:t>
            </a:r>
            <a:r>
              <a:rPr lang="en-US" sz="1600" b="1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– Python Code</a:t>
            </a:r>
            <a:b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     </a:t>
            </a:r>
            <a:r>
              <a:rPr lang="en-US" sz="1400" i="1">
                <a:solidFill>
                  <a:schemeClr val="lt1"/>
                </a:solidFill>
                <a:highlight>
                  <a:srgbClr val="010E1E"/>
                </a:highlight>
                <a:latin typeface="Merriweather Medium"/>
                <a:ea typeface="Merriweather Medium"/>
                <a:cs typeface="Merriweather Medium"/>
                <a:sym typeface="Merriweather Medium"/>
              </a:rPr>
              <a:t>Performed data cleaning and preprocessing using Python (Pandas, NumPy, etc.).</a:t>
            </a:r>
            <a:endParaRPr sz="1400" i="1">
              <a:solidFill>
                <a:schemeClr val="lt1"/>
              </a:solidFill>
              <a:highlight>
                <a:srgbClr val="010E1E"/>
              </a:highlight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🔗 </a:t>
            </a:r>
            <a:r>
              <a:rPr lang="en-US" sz="1600" b="1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Workspace – Data Cleaning Queries</a:t>
            </a:r>
            <a:b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      </a:t>
            </a:r>
            <a:r>
              <a:rPr lang="en-US" sz="1400" i="1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Executed SQL queries for filtering, transforming, and cleaning datasets.</a:t>
            </a: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🔗 </a:t>
            </a:r>
            <a:r>
              <a:rPr lang="en-US" sz="1600" b="1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Our Databases</a:t>
            </a:r>
            <a:b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     </a:t>
            </a:r>
            <a:r>
              <a:rPr lang="en-US" sz="1400" i="1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Includes the three core datasets – Interns, Colleges, and Corporate Contacts.</a:t>
            </a: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🔗 </a:t>
            </a:r>
            <a:r>
              <a:rPr lang="en-US" sz="1600" b="1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Dashboard</a:t>
            </a:r>
            <a:b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-US" sz="14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     </a:t>
            </a:r>
            <a:r>
              <a:rPr lang="en-US" sz="1400" i="1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Interactive dashboards built in Power BI to visualize trends and insights.</a:t>
            </a:r>
            <a:endParaRPr sz="1400" i="1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pic>
        <p:nvPicPr>
          <p:cNvPr id="245" name="Google Shape;24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l="338"/>
          <a:stretch/>
        </p:blipFill>
        <p:spPr>
          <a:xfrm>
            <a:off x="-41575" y="-70625"/>
            <a:ext cx="12233574" cy="69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>
            <a:spLocks noGrp="1"/>
          </p:cNvSpPr>
          <p:nvPr>
            <p:ph type="title"/>
          </p:nvPr>
        </p:nvSpPr>
        <p:spPr>
          <a:xfrm>
            <a:off x="578804" y="415563"/>
            <a:ext cx="1005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FACED BY TEAM  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52" name="Google Shape;252;p10"/>
          <p:cNvGrpSpPr/>
          <p:nvPr/>
        </p:nvGrpSpPr>
        <p:grpSpPr>
          <a:xfrm>
            <a:off x="772427" y="1656524"/>
            <a:ext cx="10840792" cy="4789847"/>
            <a:chOff x="543825" y="1580316"/>
            <a:chExt cx="10826717" cy="4789847"/>
          </a:xfrm>
        </p:grpSpPr>
        <p:sp>
          <p:nvSpPr>
            <p:cNvPr id="253" name="Google Shape;253;p10"/>
            <p:cNvSpPr/>
            <p:nvPr/>
          </p:nvSpPr>
          <p:spPr>
            <a:xfrm>
              <a:off x="2175399" y="1580316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Incomplete or Unstructured Datasets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543825" y="3638061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Data Duplication &amp; Redundancy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019618" y="4369163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Tool Compatibility Issues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7881301" y="1580325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Time Management Challenges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4834439" y="2563525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FFF6DB"/>
                </a:gs>
                <a:gs pos="100000">
                  <a:srgbClr val="FAD15C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Limited Access to Real-Time Updates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9125042" y="3638074"/>
              <a:ext cx="2245500" cy="2001000"/>
            </a:xfrm>
            <a:prstGeom prst="ellipse">
              <a:avLst/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Website Downtime Impact</a:t>
              </a:r>
              <a:endParaRPr sz="1500" b="1">
                <a:solidFill>
                  <a:srgbClr val="010E1E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6464285" y="4369163"/>
              <a:ext cx="2329500" cy="20010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010E1E"/>
                  </a:solidFill>
                </a:rPr>
                <a:t>Communication Gaps During Division of Work</a:t>
              </a:r>
              <a:endParaRPr sz="1500" b="1">
                <a:solidFill>
                  <a:srgbClr val="010E1E"/>
                </a:solidFill>
              </a:endParaRPr>
            </a:p>
          </p:txBody>
        </p:sp>
      </p:grpSp>
      <p:pic>
        <p:nvPicPr>
          <p:cNvPr id="260" name="Google Shape;2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4f1b42b2f4_1_6"/>
          <p:cNvPicPr preferRelativeResize="0"/>
          <p:nvPr/>
        </p:nvPicPr>
        <p:blipFill rotWithShape="1">
          <a:blip r:embed="rId3">
            <a:alphaModFix/>
          </a:blip>
          <a:srcRect t="1019"/>
          <a:stretch/>
        </p:blipFill>
        <p:spPr>
          <a:xfrm>
            <a:off x="-405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4f1b42b2f4_1_6"/>
          <p:cNvSpPr txBox="1">
            <a:spLocks noGrp="1"/>
          </p:cNvSpPr>
          <p:nvPr>
            <p:ph type="title"/>
          </p:nvPr>
        </p:nvSpPr>
        <p:spPr>
          <a:xfrm>
            <a:off x="879979" y="592288"/>
            <a:ext cx="1005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8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 </a:t>
            </a:r>
            <a:endParaRPr sz="38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7" name="Google Shape;267;g34f1b42b2f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4f1b42b2f4_1_6"/>
          <p:cNvSpPr/>
          <p:nvPr/>
        </p:nvSpPr>
        <p:spPr>
          <a:xfrm>
            <a:off x="1162825" y="2006650"/>
            <a:ext cx="11323800" cy="5089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>
              <a:alpha val="94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4f1b42b2f4_1_6"/>
          <p:cNvSpPr txBox="1"/>
          <p:nvPr/>
        </p:nvSpPr>
        <p:spPr>
          <a:xfrm>
            <a:off x="1644650" y="2470925"/>
            <a:ext cx="9903000" cy="4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At </a:t>
            </a:r>
            <a:r>
              <a:rPr lang="en-US" sz="1600" dirty="0" err="1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UpToSkills</a:t>
            </a:r>
            <a: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, we’re not just tracking data — we’re tracking impact for students to grow, learn, and get closer to their career goals.</a:t>
            </a:r>
            <a:b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With live projects, personalized support, and a growing LMS platform, we’re trying to make learning more practical and accessible.</a:t>
            </a:r>
            <a:b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We know there’s still room to improve, and we’re working on it — from expanding outreach to building stronger connections with colleges and companies.</a:t>
            </a:r>
            <a:b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Thanks for being part of this journey. Your support and feedback truly help us move forward and make a bigger impact.</a:t>
            </a:r>
            <a:endParaRPr sz="16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270" name="Google Shape;270;g34f1b42b2f4_1_6"/>
          <p:cNvSpPr/>
          <p:nvPr/>
        </p:nvSpPr>
        <p:spPr>
          <a:xfrm>
            <a:off x="901825" y="2575825"/>
            <a:ext cx="507600" cy="490800"/>
          </a:xfrm>
          <a:prstGeom prst="ellipse">
            <a:avLst/>
          </a:prstGeom>
          <a:solidFill>
            <a:srgbClr val="94F02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01</a:t>
            </a:r>
            <a:endParaRPr sz="1200" b="1"/>
          </a:p>
        </p:txBody>
      </p:sp>
      <p:sp>
        <p:nvSpPr>
          <p:cNvPr id="271" name="Google Shape;271;g34f1b42b2f4_1_6"/>
          <p:cNvSpPr/>
          <p:nvPr/>
        </p:nvSpPr>
        <p:spPr>
          <a:xfrm>
            <a:off x="901825" y="3714150"/>
            <a:ext cx="507600" cy="490800"/>
          </a:xfrm>
          <a:prstGeom prst="ellipse">
            <a:avLst/>
          </a:prstGeom>
          <a:solidFill>
            <a:srgbClr val="F4973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02</a:t>
            </a:r>
            <a:endParaRPr sz="1200" b="1"/>
          </a:p>
        </p:txBody>
      </p:sp>
      <p:sp>
        <p:nvSpPr>
          <p:cNvPr id="272" name="Google Shape;272;g34f1b42b2f4_1_6"/>
          <p:cNvSpPr/>
          <p:nvPr/>
        </p:nvSpPr>
        <p:spPr>
          <a:xfrm>
            <a:off x="901825" y="4852475"/>
            <a:ext cx="507600" cy="490800"/>
          </a:xfrm>
          <a:prstGeom prst="ellipse">
            <a:avLst/>
          </a:prstGeom>
          <a:solidFill>
            <a:srgbClr val="A64D7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03</a:t>
            </a:r>
            <a:endParaRPr sz="1200" b="1"/>
          </a:p>
        </p:txBody>
      </p:sp>
      <p:sp>
        <p:nvSpPr>
          <p:cNvPr id="273" name="Google Shape;273;g34f1b42b2f4_1_6"/>
          <p:cNvSpPr/>
          <p:nvPr/>
        </p:nvSpPr>
        <p:spPr>
          <a:xfrm>
            <a:off x="901825" y="5990800"/>
            <a:ext cx="507600" cy="490800"/>
          </a:xfrm>
          <a:prstGeom prst="ellipse">
            <a:avLst/>
          </a:prstGeom>
          <a:solidFill>
            <a:srgbClr val="ED565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04</a:t>
            </a:r>
            <a:endParaRPr sz="1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4ee665c129_8_9" title="Screenshot 2025-04-17 0027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00"/>
            <a:ext cx="12192000" cy="683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4ee665c129_8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650" y="11900"/>
            <a:ext cx="1921350" cy="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4ee665c129_8_9"/>
          <p:cNvSpPr txBox="1"/>
          <p:nvPr/>
        </p:nvSpPr>
        <p:spPr>
          <a:xfrm>
            <a:off x="4926175" y="4016600"/>
            <a:ext cx="1921500" cy="281700"/>
          </a:xfrm>
          <a:prstGeom prst="rect">
            <a:avLst/>
          </a:prstGeom>
          <a:solidFill>
            <a:srgbClr val="01041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81" name="Google Shape;281;g34ee665c129_8_9"/>
          <p:cNvSpPr txBox="1"/>
          <p:nvPr/>
        </p:nvSpPr>
        <p:spPr>
          <a:xfrm>
            <a:off x="3317850" y="3881900"/>
            <a:ext cx="5069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1">
                <a:solidFill>
                  <a:schemeClr val="lt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We appreciate your time and attention</a:t>
            </a:r>
            <a:endParaRPr sz="2100" i="1">
              <a:solidFill>
                <a:schemeClr val="lt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34ee3105753_0_4" title="Blue and Green Modern Artificial Intelligence Presentation.jpg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4ee3105753_0_4"/>
          <p:cNvSpPr txBox="1">
            <a:spLocks noGrp="1"/>
          </p:cNvSpPr>
          <p:nvPr>
            <p:ph type="ctrTitle"/>
          </p:nvPr>
        </p:nvSpPr>
        <p:spPr>
          <a:xfrm>
            <a:off x="4777938" y="561825"/>
            <a:ext cx="2636100" cy="779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20">
                <a:solidFill>
                  <a:schemeClr val="lt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INDEX</a:t>
            </a:r>
            <a:endParaRPr sz="4420">
              <a:solidFill>
                <a:schemeClr val="lt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grpSp>
        <p:nvGrpSpPr>
          <p:cNvPr id="74" name="Google Shape;74;g34ee3105753_0_4"/>
          <p:cNvGrpSpPr/>
          <p:nvPr/>
        </p:nvGrpSpPr>
        <p:grpSpPr>
          <a:xfrm>
            <a:off x="1907331" y="1815498"/>
            <a:ext cx="8745508" cy="4690569"/>
            <a:chOff x="1754730" y="1757370"/>
            <a:chExt cx="8567308" cy="4758618"/>
          </a:xfrm>
        </p:grpSpPr>
        <p:sp>
          <p:nvSpPr>
            <p:cNvPr id="75" name="Google Shape;75;g34ee3105753_0_4"/>
            <p:cNvSpPr txBox="1"/>
            <p:nvPr/>
          </p:nvSpPr>
          <p:spPr>
            <a:xfrm>
              <a:off x="1754730" y="1757370"/>
              <a:ext cx="3553500" cy="46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6550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Project Planning &amp; Scheduling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Project Road Map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Descriptive Analysis 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Diagnostic Analysis 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Predictive Analysis</a:t>
              </a:r>
              <a:r>
                <a:rPr lang="en-US" sz="1600" b="1" dirty="0">
                  <a:solidFill>
                    <a:schemeClr val="lt1"/>
                  </a:solidFill>
                </a:rPr>
                <a:t> 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Prescriptive Analysis</a:t>
              </a:r>
              <a:r>
                <a:rPr lang="en-US" sz="1600" b="1" dirty="0">
                  <a:solidFill>
                    <a:schemeClr val="lt1"/>
                  </a:solidFill>
                </a:rPr>
                <a:t> </a:t>
              </a:r>
              <a:endParaRPr sz="1600" dirty="0">
                <a:solidFill>
                  <a:schemeClr val="lt1"/>
                </a:solidFill>
              </a:endParaRPr>
            </a:p>
          </p:txBody>
        </p:sp>
        <p:sp>
          <p:nvSpPr>
            <p:cNvPr id="76" name="Google Shape;76;g34ee3105753_0_4"/>
            <p:cNvSpPr txBox="1"/>
            <p:nvPr/>
          </p:nvSpPr>
          <p:spPr>
            <a:xfrm>
              <a:off x="5858038" y="1845888"/>
              <a:ext cx="4464000" cy="46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Intern Growth Trend Prediction Chart</a:t>
              </a: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Internship Comparison </a:t>
              </a: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</a:rPr>
                <a:t>Ongoing &amp; Proposed Initiatives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SWOT Analysis</a:t>
              </a: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Tools Used in Project Execution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Problems Faced by the Team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b="1" dirty="0">
                <a:solidFill>
                  <a:schemeClr val="lt1"/>
                </a:solidFill>
              </a:endParaRPr>
            </a:p>
            <a:p>
              <a:pPr marL="457200" lvl="0" indent="-3365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Char char="■"/>
              </a:pPr>
              <a:r>
                <a:rPr lang="en-US" sz="1600" b="1" dirty="0">
                  <a:solidFill>
                    <a:schemeClr val="lt1"/>
                  </a:solidFill>
                  <a:uFill>
                    <a:noFill/>
                  </a:u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Conclusion</a:t>
              </a:r>
              <a:br>
                <a:rPr lang="en-US" sz="1600" b="1" dirty="0">
                  <a:solidFill>
                    <a:schemeClr val="lt1"/>
                  </a:solidFill>
                </a:rPr>
              </a:br>
              <a:endParaRPr sz="1600" dirty="0">
                <a:solidFill>
                  <a:schemeClr val="lt1"/>
                </a:solidFill>
              </a:endParaRPr>
            </a:p>
          </p:txBody>
        </p:sp>
      </p:grpSp>
      <p:pic>
        <p:nvPicPr>
          <p:cNvPr id="77" name="Google Shape;77;g34ee3105753_0_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 amt="58999"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865192" y="525561"/>
            <a:ext cx="4847219" cy="7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870750" y="1582282"/>
            <a:ext cx="9993300" cy="476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▪"/>
            </a:pPr>
            <a:r>
              <a:rPr lang="en-US" sz="1500" cap="none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UptoSkills</a:t>
            </a: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is an initiative with a clear mission</a:t>
            </a:r>
            <a:r>
              <a:rPr lang="en-US" sz="15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b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5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→ </a:t>
            </a: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 provide free, real-world internships that help students grow in their careers — while growing alongside them.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▪"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 believe in learning by doing, not by copying. 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→ Interns work on live projects across domains like tech, marketing, and analytics.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▪"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core motto :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r>
              <a:rPr lang="en-US" sz="15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→ </a:t>
            </a: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“Empower students with skills, not just certificates.”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▪"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 aim to: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✅ Make internships accessible to all — regardless of background.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✅ Support students in developing industry-relevant skills.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✅ Bridge the gap between college education and real job requirements.</a:t>
            </a:r>
            <a:endParaRPr sz="15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8575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▪"/>
            </a:pPr>
            <a:r>
              <a:rPr lang="en-US" sz="1500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As we grow, we ensure our interns grow with us — through upskilling, exposure, and career support.</a:t>
            </a:r>
            <a:endParaRPr sz="1500" i="0" u="none" strike="noStrike" cap="none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" name="Google Shape;8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 amt="61000"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922993" y="540979"/>
            <a:ext cx="100584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PLANNING &amp; SCHEDULING </a:t>
            </a:r>
            <a:endParaRPr sz="4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3593750"/>
            <a:ext cx="12192000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1062200" y="1770600"/>
            <a:ext cx="9780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0" u="none" strike="noStrike" cap="none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🔧 Step-by-Step Project Flow</a:t>
            </a:r>
            <a:endParaRPr sz="1700" i="0" u="none" strike="noStrike" cap="none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91440" marR="0" lvl="0" indent="-95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Medium"/>
              <a:buChar char=" "/>
            </a:pP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Gather data from College, Intern, and Corporate datasets.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Allocation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Assign tasks based on team members’ strengths.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 &amp; Preparation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Clean datasets using Python, SQL, Excel, and Power BI.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Analysis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Analyze trends across all datasets using relevant tools.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 Generation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Identify gaps, top-performing regions, and HR prospects.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Creation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Visualize trends, outreach, and engagement in Power BI.</a:t>
            </a:r>
            <a:b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AutoNum type="arabicPeriod"/>
            </a:pPr>
            <a:r>
              <a:rPr lang="en-US" sz="15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Solving &amp; Strategy Formation</a:t>
            </a:r>
            <a:r>
              <a:rPr lang="en-US" sz="1500" dirty="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 → Use insights to enhance outreach, customize roles, and strengthen partnerships.</a:t>
            </a:r>
            <a:endParaRPr sz="1500" dirty="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  <a:p>
            <a:pPr marL="91440" marR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1200" dirty="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b8b3b551c_1_15"/>
          <p:cNvSpPr/>
          <p:nvPr/>
        </p:nvSpPr>
        <p:spPr>
          <a:xfrm>
            <a:off x="3350" y="6675"/>
            <a:ext cx="12192000" cy="6858000"/>
          </a:xfrm>
          <a:prstGeom prst="rect">
            <a:avLst/>
          </a:prstGeom>
          <a:solidFill>
            <a:srgbClr val="010C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4b8b3b551c_1_15"/>
          <p:cNvSpPr/>
          <p:nvPr/>
        </p:nvSpPr>
        <p:spPr>
          <a:xfrm>
            <a:off x="756850" y="4564200"/>
            <a:ext cx="2562300" cy="1676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34b8b3b551c_1_15"/>
          <p:cNvSpPr txBox="1">
            <a:spLocks noGrp="1"/>
          </p:cNvSpPr>
          <p:nvPr>
            <p:ph type="title"/>
          </p:nvPr>
        </p:nvSpPr>
        <p:spPr>
          <a:xfrm>
            <a:off x="3187845" y="369875"/>
            <a:ext cx="5823000" cy="63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ROAD MAP</a:t>
            </a:r>
            <a:endParaRPr sz="40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" name="Google Shape;102;g34b8b3b551c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4b8b3b551c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400" y="1391554"/>
            <a:ext cx="2698200" cy="22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4b8b3b551c_1_15"/>
          <p:cNvPicPr preferRelativeResize="0"/>
          <p:nvPr/>
        </p:nvPicPr>
        <p:blipFill rotWithShape="1">
          <a:blip r:embed="rId5">
            <a:alphaModFix/>
          </a:blip>
          <a:srcRect l="2818"/>
          <a:stretch/>
        </p:blipFill>
        <p:spPr>
          <a:xfrm>
            <a:off x="5719950" y="1326750"/>
            <a:ext cx="2268419" cy="3037688"/>
          </a:xfrm>
          <a:prstGeom prst="rect">
            <a:avLst/>
          </a:prstGeom>
          <a:solidFill>
            <a:srgbClr val="010C1D"/>
          </a:solidFill>
          <a:ln>
            <a:noFill/>
          </a:ln>
        </p:spPr>
      </p:pic>
      <p:pic>
        <p:nvPicPr>
          <p:cNvPr id="105" name="Google Shape;105;g34b8b3b551c_1_15"/>
          <p:cNvPicPr preferRelativeResize="0"/>
          <p:nvPr/>
        </p:nvPicPr>
        <p:blipFill rotWithShape="1">
          <a:blip r:embed="rId6">
            <a:alphaModFix/>
          </a:blip>
          <a:srcRect t="7244" b="-9"/>
          <a:stretch/>
        </p:blipFill>
        <p:spPr>
          <a:xfrm>
            <a:off x="4949575" y="3573700"/>
            <a:ext cx="3129650" cy="2385050"/>
          </a:xfrm>
          <a:prstGeom prst="rect">
            <a:avLst/>
          </a:prstGeom>
          <a:solidFill>
            <a:srgbClr val="010C1D"/>
          </a:solidFill>
          <a:ln>
            <a:noFill/>
          </a:ln>
        </p:spPr>
      </p:pic>
      <p:pic>
        <p:nvPicPr>
          <p:cNvPr id="106" name="Google Shape;106;g34b8b3b551c_1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713" y="1271225"/>
            <a:ext cx="4645676" cy="46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4b8b3b551c_1_15"/>
          <p:cNvSpPr/>
          <p:nvPr/>
        </p:nvSpPr>
        <p:spPr>
          <a:xfrm>
            <a:off x="766300" y="1333175"/>
            <a:ext cx="2064900" cy="1489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HR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Collegedunia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Internshala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LinkedIn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g34b8b3b551c_1_15"/>
          <p:cNvSpPr/>
          <p:nvPr/>
        </p:nvSpPr>
        <p:spPr>
          <a:xfrm>
            <a:off x="8384200" y="1391552"/>
            <a:ext cx="3460800" cy="201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" name="Google Shape;109;g34b8b3b551c_1_15"/>
          <p:cNvGraphicFramePr/>
          <p:nvPr/>
        </p:nvGraphicFramePr>
        <p:xfrm>
          <a:off x="8384200" y="1535713"/>
          <a:ext cx="3365525" cy="1676310"/>
        </p:xfrm>
        <a:graphic>
          <a:graphicData uri="http://schemas.openxmlformats.org/drawingml/2006/table">
            <a:tbl>
              <a:tblPr>
                <a:noFill/>
                <a:tableStyleId>{23CE1824-7D39-4E66-8FB5-16395D1F8090}</a:tableStyleId>
              </a:tblPr>
              <a:tblGrid>
                <a:gridCol w="84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Python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Is null, replace null, drop NA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SQL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Alter, Delete, Update, Trim, Replace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EXCEL</a:t>
                      </a:r>
                      <a:endParaRPr b="1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Power Query, LookUp, Is error, Replace, Substitute, Remove duplicates</a:t>
                      </a:r>
                      <a:endParaRPr sz="12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0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0" name="Google Shape;110;g34b8b3b551c_1_15"/>
          <p:cNvGraphicFramePr/>
          <p:nvPr/>
        </p:nvGraphicFramePr>
        <p:xfrm>
          <a:off x="766300" y="4653475"/>
          <a:ext cx="2562225" cy="1587128"/>
        </p:xfrm>
        <a:graphic>
          <a:graphicData uri="http://schemas.openxmlformats.org/drawingml/2006/table">
            <a:tbl>
              <a:tblPr>
                <a:noFill/>
                <a:tableStyleId>{23CE1824-7D39-4E66-8FB5-16395D1F8090}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State-wise Domain Count</a:t>
                      </a:r>
                      <a:endParaRPr sz="13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Internships and Jobs Offered</a:t>
                      </a:r>
                      <a:endParaRPr sz="13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Company-wise Jobs Opening</a:t>
                      </a:r>
                      <a:endParaRPr sz="13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Interns Joining Internships</a:t>
                      </a:r>
                      <a:endParaRPr sz="13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1" name="Google Shape;111;g34b8b3b551c_1_15"/>
          <p:cNvSpPr/>
          <p:nvPr/>
        </p:nvSpPr>
        <p:spPr>
          <a:xfrm>
            <a:off x="8938350" y="4759675"/>
            <a:ext cx="2562300" cy="967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and Power BI</a:t>
            </a:r>
            <a:endParaRPr sz="18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2" name="Google Shape;112;g34b8b3b551c_1_15"/>
          <p:cNvCxnSpPr/>
          <p:nvPr/>
        </p:nvCxnSpPr>
        <p:spPr>
          <a:xfrm>
            <a:off x="2831100" y="1729600"/>
            <a:ext cx="1377000" cy="7734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3" name="Google Shape;113;g34b8b3b551c_1_15"/>
          <p:cNvCxnSpPr/>
          <p:nvPr/>
        </p:nvCxnSpPr>
        <p:spPr>
          <a:xfrm rot="10800000" flipH="1">
            <a:off x="3351200" y="4997350"/>
            <a:ext cx="1079400" cy="520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4" name="Google Shape;114;g34b8b3b551c_1_15"/>
          <p:cNvCxnSpPr/>
          <p:nvPr/>
        </p:nvCxnSpPr>
        <p:spPr>
          <a:xfrm rot="5400000">
            <a:off x="7293700" y="2220225"/>
            <a:ext cx="1486200" cy="570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5" name="Google Shape;115;g34b8b3b551c_1_15"/>
          <p:cNvCxnSpPr/>
          <p:nvPr/>
        </p:nvCxnSpPr>
        <p:spPr>
          <a:xfrm rot="10800000">
            <a:off x="7457150" y="4676325"/>
            <a:ext cx="1467600" cy="706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75963" y="490813"/>
            <a:ext cx="1005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DESCRIPTIVE ANALYSIS	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921200" y="5536625"/>
            <a:ext cx="42639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Intern Joining Trend (January to April)</a:t>
            </a:r>
            <a:endParaRPr sz="200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l="6628" t="9930" r="9366" b="16729"/>
          <a:stretch/>
        </p:blipFill>
        <p:spPr>
          <a:xfrm>
            <a:off x="623950" y="1890000"/>
            <a:ext cx="4729200" cy="3215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l="2565" t="10901" r="3121" b="9645"/>
          <a:stretch/>
        </p:blipFill>
        <p:spPr>
          <a:xfrm>
            <a:off x="5729975" y="1890000"/>
            <a:ext cx="6108300" cy="3215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6"/>
          <p:cNvSpPr txBox="1"/>
          <p:nvPr/>
        </p:nvSpPr>
        <p:spPr>
          <a:xfrm>
            <a:off x="7100400" y="5303075"/>
            <a:ext cx="3608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Regional Domain Trend</a:t>
            </a:r>
            <a:endParaRPr sz="210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4f17719fd1_0_3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g34f17719fd1_0_3"/>
          <p:cNvGraphicFramePr/>
          <p:nvPr/>
        </p:nvGraphicFramePr>
        <p:xfrm>
          <a:off x="1122031" y="1135064"/>
          <a:ext cx="10055200" cy="4957679"/>
        </p:xfrm>
        <a:graphic>
          <a:graphicData uri="http://schemas.openxmlformats.org/drawingml/2006/table">
            <a:tbl>
              <a:tblPr firstRow="1" bandRow="1">
                <a:noFill/>
                <a:tableStyleId>{B06A18CD-97E2-439F-B9C2-009B4B4F4DDE}</a:tableStyleId>
              </a:tblPr>
              <a:tblGrid>
                <a:gridCol w="323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Problem</a:t>
                      </a:r>
                      <a:endParaRPr sz="16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Solution</a:t>
                      </a:r>
                      <a:endParaRPr sz="16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Fewer internships in NE states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Target colleges in NE region with marketing interns and localized campaigns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Website downtime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Improve website hosting &amp; uptime monitoring; use backup Google Forms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Low awareness in Tier-2/3 colleges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Partner with student ambassadors and placement cells in smaller colleges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Low internship conversion from some states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Analyze regional trends and adjust outreach accordingly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Less TL-intern interaction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Conduct regular stand-ups, Q&amp;A sessions, and fun engagement activities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Limited Outreach in New Regions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Run targeted marketing campaigns in untapped states and districts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erriweather SemiBold"/>
                          <a:ea typeface="Merriweather SemiBold"/>
                          <a:cs typeface="Merriweather SemiBold"/>
                          <a:sym typeface="Merriweather SemiBold"/>
                        </a:rPr>
                        <a:t>Lack of Campaign Visibility</a:t>
                      </a:r>
                      <a:endParaRPr u="none" strike="noStrike" cap="none">
                        <a:solidFill>
                          <a:schemeClr val="lt1"/>
                        </a:solidFill>
                        <a:latin typeface="Merriweather SemiBold"/>
                        <a:ea typeface="Merriweather SemiBold"/>
                        <a:cs typeface="Merriweather SemiBold"/>
                        <a:sym typeface="Merriweather SemiBold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69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Implement consistent social media and college outreach strategies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3" name="Google Shape;133;g34f17719fd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105" y="0"/>
            <a:ext cx="1657895" cy="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602151" y="258800"/>
            <a:ext cx="111606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4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DIAGNOSTIC ANALYSIS - ROOT CAUSE BREAKDOWN</a:t>
            </a:r>
            <a:endParaRPr sz="324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745900" y="1337825"/>
            <a:ext cx="2423100" cy="2286000"/>
          </a:xfrm>
          <a:prstGeom prst="roundRect">
            <a:avLst>
              <a:gd name="adj" fmla="val 16667"/>
            </a:avLst>
          </a:prstGeom>
          <a:solidFill>
            <a:srgbClr val="FFFFFF">
              <a:alpha val="92450"/>
            </a:srgbClr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Why are fewer interns joining recently?</a:t>
            </a:r>
            <a:b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Website	 issues + inconsistent	 outreach in untapped	 areas.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45900" y="4079425"/>
            <a:ext cx="2423100" cy="2423100"/>
          </a:xfrm>
          <a:prstGeom prst="roundRect">
            <a:avLst>
              <a:gd name="adj" fmla="val 16667"/>
            </a:avLst>
          </a:prstGeom>
          <a:solidFill>
            <a:srgbClr val="FFFFFF">
              <a:alpha val="94970"/>
            </a:srgbClr>
          </a:solidFill>
          <a:ln w="28575" cap="flat" cmpd="sng">
            <a:solidFill>
              <a:srgbClr val="DCB84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Why are North-Eastern states underrepresented?</a:t>
            </a:r>
            <a:b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 direct contact with colleges in those states; no regional ambassadors.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3593875" y="4079450"/>
            <a:ext cx="2423100" cy="2423100"/>
          </a:xfrm>
          <a:prstGeom prst="roundRect">
            <a:avLst>
              <a:gd name="adj" fmla="val 16667"/>
            </a:avLst>
          </a:prstGeom>
          <a:solidFill>
            <a:srgbClr val="4D4E4F"/>
          </a:solidFill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Why are job / internship postings 	 limited in some sectors?</a:t>
            </a: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Most	 students are unaware that UpToSkills offers free internships.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484800" y="1326200"/>
            <a:ext cx="2423100" cy="2286000"/>
          </a:xfrm>
          <a:prstGeom prst="roundRect">
            <a:avLst>
              <a:gd name="adj" fmla="val 16667"/>
            </a:avLst>
          </a:prstGeom>
          <a:solidFill>
            <a:srgbClr val="FFFFFF">
              <a:alpha val="92450"/>
            </a:srgbClr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resume support under-utilized?</a:t>
            </a:r>
            <a:b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Many students unaware this is offered; not clearly communicated post - joining.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3630775" y="1355075"/>
            <a:ext cx="2423100" cy="2286000"/>
          </a:xfrm>
          <a:prstGeom prst="roundRect">
            <a:avLst>
              <a:gd name="adj" fmla="val 16667"/>
            </a:avLst>
          </a:prstGeom>
          <a:solidFill>
            <a:srgbClr val="4D4E4F"/>
          </a:solidFill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rgbClr val="E94545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Why do some interns lack the correct skill set for tasks?</a:t>
            </a: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 structured upskilling method — interns can develop the required skills through dedicated LMS modules.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6441838" y="4079450"/>
            <a:ext cx="2423100" cy="2423100"/>
          </a:xfrm>
          <a:prstGeom prst="roundRect">
            <a:avLst>
              <a:gd name="adj" fmla="val 16667"/>
            </a:avLst>
          </a:prstGeom>
          <a:solidFill>
            <a:srgbClr val="FFFFFF">
              <a:alpha val="94970"/>
            </a:srgbClr>
          </a:solidFill>
          <a:ln w="28575" cap="flat" cmpd="sng">
            <a:solidFill>
              <a:srgbClr val="DCB84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Why are some interns losing interest during the internship?</a:t>
            </a: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Repeated work on similar datasets is causing monotony — need domain variety and task rotation.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9262600" y="2245875"/>
            <a:ext cx="2331600" cy="3243600"/>
          </a:xfrm>
          <a:prstGeom prst="roundRect">
            <a:avLst>
              <a:gd name="adj" fmla="val 16667"/>
            </a:avLst>
          </a:prstGeom>
          <a:solidFill>
            <a:srgbClr val="4D4E4F"/>
          </a:solidFill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team engagement lower 	during the internship?</a:t>
            </a:r>
            <a:b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Less	 communication with	 TLs; lack of interactive sessions — one doubt clearing and fun activity session in week can boost involvement.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8500" y="0"/>
            <a:ext cx="1443500" cy="4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745900" y="4079450"/>
            <a:ext cx="2423100" cy="2423100"/>
          </a:xfrm>
          <a:prstGeom prst="roundRect">
            <a:avLst>
              <a:gd name="adj" fmla="val 16667"/>
            </a:avLst>
          </a:prstGeom>
          <a:solidFill>
            <a:srgbClr val="ECEEEF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Why are NE  states underrepresented?</a:t>
            </a:r>
            <a:b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direct	 contact with colleges in those states; no regional ambassadors.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6441838" y="4079475"/>
            <a:ext cx="2432400" cy="2432400"/>
          </a:xfrm>
          <a:prstGeom prst="roundRect">
            <a:avLst>
              <a:gd name="adj" fmla="val 16667"/>
            </a:avLst>
          </a:prstGeom>
          <a:solidFill>
            <a:srgbClr val="ECEEEF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-US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Why are some interns losing interest during the internship?</a:t>
            </a:r>
            <a:b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300" b="1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Diagnosis:</a:t>
            </a:r>
            <a:r>
              <a:rPr lang="en-US" sz="13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Repeated	 work on similar datasets is causing monotony — need domain variety, task rotation and and PPT - based analysis.</a:t>
            </a:r>
            <a:endParaRPr sz="1300" b="1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34f1e09a38f_2_18"/>
          <p:cNvPicPr preferRelativeResize="0"/>
          <p:nvPr/>
        </p:nvPicPr>
        <p:blipFill rotWithShape="1">
          <a:blip r:embed="rId3">
            <a:alphaModFix/>
          </a:blip>
          <a:srcRect l="616" t="842"/>
          <a:stretch/>
        </p:blipFill>
        <p:spPr>
          <a:xfrm>
            <a:off x="-22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4f1e09a38f_2_18"/>
          <p:cNvSpPr txBox="1">
            <a:spLocks noGrp="1"/>
          </p:cNvSpPr>
          <p:nvPr>
            <p:ph type="title"/>
          </p:nvPr>
        </p:nvSpPr>
        <p:spPr>
          <a:xfrm>
            <a:off x="503391" y="414777"/>
            <a:ext cx="1005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PREDICTIVE ANALYSIS</a:t>
            </a:r>
            <a:endParaRPr sz="36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6" name="Google Shape;156;g34f1e09a38f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0980" y="0"/>
            <a:ext cx="1401020" cy="4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4f1e09a38f_2_18"/>
          <p:cNvPicPr preferRelativeResize="0"/>
          <p:nvPr/>
        </p:nvPicPr>
        <p:blipFill rotWithShape="1">
          <a:blip r:embed="rId5">
            <a:alphaModFix/>
          </a:blip>
          <a:srcRect l="1302"/>
          <a:stretch/>
        </p:blipFill>
        <p:spPr>
          <a:xfrm>
            <a:off x="503400" y="1864350"/>
            <a:ext cx="7332600" cy="38913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8" name="Google Shape;158;g34f1e09a38f_2_18"/>
          <p:cNvSpPr/>
          <p:nvPr/>
        </p:nvSpPr>
        <p:spPr>
          <a:xfrm>
            <a:off x="8165125" y="1746150"/>
            <a:ext cx="3538026" cy="1163862"/>
          </a:xfrm>
          <a:prstGeom prst="flowChartTerminator">
            <a:avLst/>
          </a:prstGeom>
          <a:solidFill>
            <a:srgbClr val="48699F">
              <a:alpha val="6981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If outreach continues, projected intern count could double in 6 months.</a:t>
            </a:r>
            <a:endParaRPr sz="12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g34f1e09a38f_2_18"/>
          <p:cNvSpPr/>
          <p:nvPr/>
        </p:nvSpPr>
        <p:spPr>
          <a:xfrm>
            <a:off x="8165125" y="3233625"/>
            <a:ext cx="3538026" cy="1163862"/>
          </a:xfrm>
          <a:prstGeom prst="flowChartTerminator">
            <a:avLst/>
          </a:prstGeom>
          <a:solidFill>
            <a:srgbClr val="48699F">
              <a:alpha val="7107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Potential increase in tech-domain interest in Ai/Ml and non-tech interest in Marketing &amp; HR Remote/Hybrid internships.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g34f1e09a38f_2_18"/>
          <p:cNvSpPr/>
          <p:nvPr/>
        </p:nvSpPr>
        <p:spPr>
          <a:xfrm>
            <a:off x="8165125" y="4721100"/>
            <a:ext cx="3538026" cy="1163862"/>
          </a:xfrm>
          <a:prstGeom prst="flowChartTerminator">
            <a:avLst/>
          </a:prstGeom>
          <a:solidFill>
            <a:srgbClr val="48699F">
              <a:alpha val="7673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April marked the bottom, May sparked the rebound — and if outreach and analysis continue, intern strength could double by year-end.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1993</Words>
  <Application>Microsoft Office PowerPoint</Application>
  <PresentationFormat>Widescreen</PresentationFormat>
  <Paragraphs>255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Merriweather ExtraBold</vt:lpstr>
      <vt:lpstr>Merriweather SemiBold</vt:lpstr>
      <vt:lpstr>Arial</vt:lpstr>
      <vt:lpstr>Merriweather</vt:lpstr>
      <vt:lpstr>Comfortaa</vt:lpstr>
      <vt:lpstr>Calibri</vt:lpstr>
      <vt:lpstr>Merriweather Medium</vt:lpstr>
      <vt:lpstr>Simple Light</vt:lpstr>
      <vt:lpstr>From Insight to Impact :  UptoSkills' Internship Revolution  Empowering Learners Through Real Internships, AI Innovation &amp; Future-Ready LMS</vt:lpstr>
      <vt:lpstr>INDEX</vt:lpstr>
      <vt:lpstr>INTRODUCTION</vt:lpstr>
      <vt:lpstr>PROJECT PLANNING &amp; SCHEDULING </vt:lpstr>
      <vt:lpstr>PROJECT ROAD MAP</vt:lpstr>
      <vt:lpstr>DESCRIPTIVE ANALYSIS </vt:lpstr>
      <vt:lpstr>PowerPoint Presentation</vt:lpstr>
      <vt:lpstr>DIAGNOSTIC ANALYSIS - ROOT CAUSE BREAKDOWN</vt:lpstr>
      <vt:lpstr>PREDICTIVE ANALYSIS</vt:lpstr>
      <vt:lpstr>PowerPoint Presentation</vt:lpstr>
      <vt:lpstr>PRESCRIPTIVE ANALYSIS </vt:lpstr>
      <vt:lpstr>INTERN GROWTH TREND PREDICTION CHART </vt:lpstr>
      <vt:lpstr>INTERNSHIP COMPARISON </vt:lpstr>
      <vt:lpstr>ONGOING &amp; PROPOSED INITIATIVES</vt:lpstr>
      <vt:lpstr>PowerPoint Presentation</vt:lpstr>
      <vt:lpstr>TOOLS USED IN PROJECT EXECUTION </vt:lpstr>
      <vt:lpstr>PROBLEM FACED BY TEAM  </vt:lpstr>
      <vt:lpstr>CONCLUSION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Mom Jana</dc:creator>
  <cp:lastModifiedBy>Avishek Das</cp:lastModifiedBy>
  <cp:revision>12</cp:revision>
  <dcterms:created xsi:type="dcterms:W3CDTF">2025-04-11T06:43:48Z</dcterms:created>
  <dcterms:modified xsi:type="dcterms:W3CDTF">2025-04-19T15:22:18Z</dcterms:modified>
</cp:coreProperties>
</file>